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  <p:sldMasterId id="2147483674" r:id="rId5"/>
    <p:sldMasterId id="214748367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Play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21" Type="http://schemas.openxmlformats.org/officeDocument/2006/relationships/font" Target="fonts/Play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3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ce34a2358_3_70:notes"/>
          <p:cNvSpPr/>
          <p:nvPr>
            <p:ph idx="2" type="sldImg"/>
          </p:nvPr>
        </p:nvSpPr>
        <p:spPr>
          <a:xfrm>
            <a:off x="533400" y="763588"/>
            <a:ext cx="6704013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33ce34a2358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8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33" name="Google Shape;133;g33ce34a2358_3_7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3ce34a2358_3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23" name="Google Shape;223;g33ce34a2358_3_1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3ce34a2358_3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30" name="Google Shape;230;g33ce34a2358_3_1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3ce34a2358_3_1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33ce34a2358_3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rgbClr val="223366"/>
                </a:solidFill>
              </a:rPr>
              <a:t>Thank You !!</a:t>
            </a:r>
            <a:endParaRPr b="1" sz="1100">
              <a:solidFill>
                <a:srgbClr val="223366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3ce34a2358_3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51" name="Google Shape;151;g33ce34a2358_3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ce34a2358_3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61" name="Google Shape;161;g33ce34a2358_3_1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3ce34a2358_3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79" name="Google Shape;179;g33ce34a2358_3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ce34a2358_3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88" name="Google Shape;188;g33ce34a2358_3_1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3ce34a2358_3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95" name="Google Shape;195;g33ce34a2358_3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3ce34a2358_3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01" name="Google Shape;201;g33ce34a2358_3_1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3ce34a2358_3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07" name="Google Shape;207;g33ce34a2358_3_1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3ce34a2358_3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15" name="Google Shape;215;g33ce34a2358_3_1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b="0" i="0" sz="60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3" name="Google Shape;53;p14"/>
          <p:cNvSpPr txBox="1"/>
          <p:nvPr>
            <p:ph idx="1" type="subTitle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b="0" i="0" sz="60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2" type="body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2" type="body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3" type="body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4" type="body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7" name="Google Shape;87;p19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9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b="0" i="0" sz="32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6" name="Google Shape;96;p21"/>
          <p:cNvSpPr txBox="1"/>
          <p:nvPr>
            <p:ph idx="1" type="body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2" type="body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1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b="0" i="0" sz="32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3" name="Google Shape;103;p22"/>
          <p:cNvSpPr/>
          <p:nvPr>
            <p:ph idx="2" type="pic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2"/>
          <p:cNvSpPr txBox="1"/>
          <p:nvPr>
            <p:ph idx="1" type="body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22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Google Shape;106;p22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2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/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0" name="Google Shape;110;p23"/>
          <p:cNvSpPr txBox="1"/>
          <p:nvPr>
            <p:ph idx="1" type="body"/>
          </p:nvPr>
        </p:nvSpPr>
        <p:spPr>
          <a:xfrm rot="5400000">
            <a:off x="2940844" y="-942181"/>
            <a:ext cx="3262312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23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3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23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>
            <p:ph type="title"/>
          </p:nvPr>
        </p:nvSpPr>
        <p:spPr>
          <a:xfrm rot="5400000">
            <a:off x="5350669" y="1467644"/>
            <a:ext cx="4357687" cy="19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6" name="Google Shape;116;p24"/>
          <p:cNvSpPr txBox="1"/>
          <p:nvPr>
            <p:ph idx="1" type="body"/>
          </p:nvPr>
        </p:nvSpPr>
        <p:spPr>
          <a:xfrm rot="5400000">
            <a:off x="1331119" y="-427831"/>
            <a:ext cx="4357687" cy="5762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24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24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Google Shape;119;p24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/>
          <p:nvPr/>
        </p:nvSpPr>
        <p:spPr>
          <a:xfrm>
            <a:off x="0" y="122877"/>
            <a:ext cx="9144000" cy="467289"/>
          </a:xfrm>
          <a:prstGeom prst="rect">
            <a:avLst/>
          </a:prstGeom>
          <a:solidFill>
            <a:srgbClr val="223366"/>
          </a:solidFill>
          <a:ln cap="flat" cmpd="sng" w="25400">
            <a:solidFill>
              <a:srgbClr val="223366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ctr" dir="5400000" dist="38100">
              <a:schemeClr val="dk1">
                <a:alpha val="24705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lose up of a sign&#10;&#10;Description automatically generated" id="124" name="Google Shape;124;p2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5"/>
          <p:cNvSpPr txBox="1"/>
          <p:nvPr/>
        </p:nvSpPr>
        <p:spPr>
          <a:xfrm>
            <a:off x="138743" y="189386"/>
            <a:ext cx="345354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Creating A Future-ready Workforce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/>
          <p:nvPr/>
        </p:nvSpPr>
        <p:spPr>
          <a:xfrm>
            <a:off x="5044697" y="5066794"/>
            <a:ext cx="4122549" cy="161945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9"/>
          <p:cNvSpPr/>
          <p:nvPr/>
        </p:nvSpPr>
        <p:spPr>
          <a:xfrm>
            <a:off x="6137328" y="122877"/>
            <a:ext cx="3006671" cy="467289"/>
          </a:xfrm>
          <a:prstGeom prst="rect">
            <a:avLst/>
          </a:prstGeom>
          <a:solidFill>
            <a:srgbClr val="223366"/>
          </a:solidFill>
          <a:ln cap="flat" cmpd="sng" w="19050">
            <a:solidFill>
              <a:srgbClr val="223366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ctr" dir="5400000" dist="38100">
              <a:schemeClr val="dk1">
                <a:alpha val="24705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in a suit talking on a cell phone&#10;&#10;Description automatically generated" id="137" name="Google Shape;13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98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9"/>
          <p:cNvSpPr txBox="1"/>
          <p:nvPr/>
        </p:nvSpPr>
        <p:spPr>
          <a:xfrm>
            <a:off x="219934" y="983057"/>
            <a:ext cx="3965230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8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NEXT GEN EMPLOYABILITY PROGRAM</a:t>
            </a:r>
            <a:endParaRPr/>
          </a:p>
        </p:txBody>
      </p:sp>
      <p:sp>
        <p:nvSpPr>
          <p:cNvPr id="139" name="Google Shape;139;p29"/>
          <p:cNvSpPr/>
          <p:nvPr/>
        </p:nvSpPr>
        <p:spPr>
          <a:xfrm>
            <a:off x="338619" y="2452456"/>
            <a:ext cx="23461" cy="1124328"/>
          </a:xfrm>
          <a:prstGeom prst="rect">
            <a:avLst/>
          </a:prstGeom>
          <a:solidFill>
            <a:srgbClr val="851910"/>
          </a:solidFill>
          <a:ln cap="flat" cmpd="sng" w="19050">
            <a:solidFill>
              <a:srgbClr val="85191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9"/>
          <p:cNvSpPr txBox="1"/>
          <p:nvPr/>
        </p:nvSpPr>
        <p:spPr>
          <a:xfrm>
            <a:off x="389183" y="2453126"/>
            <a:ext cx="272790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CREATING A FUTURE-READY WORKFORCE</a:t>
            </a:r>
            <a:endParaRPr/>
          </a:p>
        </p:txBody>
      </p:sp>
      <p:sp>
        <p:nvSpPr>
          <p:cNvPr id="141" name="Google Shape;141;p29"/>
          <p:cNvSpPr/>
          <p:nvPr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lose up of a sign&#10;&#10;Description automatically generated" id="142" name="Google Shape;142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218705" y="3931116"/>
            <a:ext cx="13388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Student Name :</a:t>
            </a:r>
            <a:endParaRPr/>
          </a:p>
        </p:txBody>
      </p:sp>
      <p:sp>
        <p:nvSpPr>
          <p:cNvPr id="144" name="Google Shape;144;p29"/>
          <p:cNvSpPr txBox="1"/>
          <p:nvPr/>
        </p:nvSpPr>
        <p:spPr>
          <a:xfrm>
            <a:off x="5466719" y="4420857"/>
            <a:ext cx="13388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College Name :</a:t>
            </a:r>
            <a:endParaRPr/>
          </a:p>
        </p:txBody>
      </p:sp>
      <p:sp>
        <p:nvSpPr>
          <p:cNvPr id="145" name="Google Shape;145;p29"/>
          <p:cNvSpPr txBox="1"/>
          <p:nvPr/>
        </p:nvSpPr>
        <p:spPr>
          <a:xfrm>
            <a:off x="207101" y="4131277"/>
            <a:ext cx="2829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D23"/>
                </a:solidFill>
              </a:rPr>
              <a:t>Sachin Ramesh Chavan</a:t>
            </a:r>
            <a:endParaRPr/>
          </a:p>
        </p:txBody>
      </p:sp>
      <p:sp>
        <p:nvSpPr>
          <p:cNvPr id="146" name="Google Shape;146;p29"/>
          <p:cNvSpPr txBox="1"/>
          <p:nvPr/>
        </p:nvSpPr>
        <p:spPr>
          <a:xfrm>
            <a:off x="218705" y="4465385"/>
            <a:ext cx="13388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Student ID :</a:t>
            </a:r>
            <a:endParaRPr/>
          </a:p>
        </p:txBody>
      </p:sp>
      <p:sp>
        <p:nvSpPr>
          <p:cNvPr id="147" name="Google Shape;147;p29"/>
          <p:cNvSpPr txBox="1"/>
          <p:nvPr/>
        </p:nvSpPr>
        <p:spPr>
          <a:xfrm>
            <a:off x="207099" y="4665555"/>
            <a:ext cx="2394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D23"/>
                </a:solidFill>
              </a:rPr>
              <a:t>STU672f8e567a1e71731169878</a:t>
            </a:r>
            <a:endParaRPr/>
          </a:p>
        </p:txBody>
      </p:sp>
      <p:sp>
        <p:nvSpPr>
          <p:cNvPr id="148" name="Google Shape;148;p29"/>
          <p:cNvSpPr txBox="1"/>
          <p:nvPr/>
        </p:nvSpPr>
        <p:spPr>
          <a:xfrm>
            <a:off x="5468585" y="4625223"/>
            <a:ext cx="300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D23"/>
                </a:solidFill>
              </a:rPr>
              <a:t> Amrutvahini College of Engineering Sangamner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Modelling &amp; Result</a:t>
            </a:r>
            <a:endParaRPr/>
          </a:p>
        </p:txBody>
      </p:sp>
      <p:sp>
        <p:nvSpPr>
          <p:cNvPr id="226" name="Google Shape;226;p38"/>
          <p:cNvSpPr/>
          <p:nvPr/>
        </p:nvSpPr>
        <p:spPr>
          <a:xfrm>
            <a:off x="1456841" y="1167779"/>
            <a:ext cx="6548034" cy="3483567"/>
          </a:xfrm>
          <a:prstGeom prst="rect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688" y="1022225"/>
            <a:ext cx="6990624" cy="393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/>
        </p:nvSpPr>
        <p:spPr>
          <a:xfrm>
            <a:off x="142500" y="1149775"/>
            <a:ext cx="5145900" cy="3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Efficient Recipe Management:</a:t>
            </a:r>
            <a:r>
              <a:rPr lang="en" sz="1100">
                <a:solidFill>
                  <a:schemeClr val="dk1"/>
                </a:solidFill>
              </a:rPr>
              <a:t> The platform provides a seamless way for users to create, share, and collaborate on recipes in real-time.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Scalable &amp; Secure:</a:t>
            </a:r>
            <a:r>
              <a:rPr lang="en" sz="1100">
                <a:solidFill>
                  <a:schemeClr val="dk1"/>
                </a:solidFill>
              </a:rPr>
              <a:t> Built using the MERN stack with robust authentication, ensuring data integrity and user security.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Real-Time Collaboration:</a:t>
            </a:r>
            <a:r>
              <a:rPr lang="en" sz="1100">
                <a:solidFill>
                  <a:schemeClr val="dk1"/>
                </a:solidFill>
              </a:rPr>
              <a:t> WebSockets enable instant updates, making recipe editing and sharing interactive.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User-Centric Experience:</a:t>
            </a:r>
            <a:r>
              <a:rPr lang="en" sz="1100">
                <a:solidFill>
                  <a:schemeClr val="dk1"/>
                </a:solidFill>
              </a:rPr>
              <a:t> Intuitive UI/UX for easy navigation and accessibility across devices.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Future Scope:</a:t>
            </a:r>
            <a:r>
              <a:rPr lang="en" sz="1100">
                <a:solidFill>
                  <a:schemeClr val="dk1"/>
                </a:solidFill>
              </a:rPr>
              <a:t> Potential enhancements include AI-powered recipe recommendations, integration with social media, and a dedicated mobile application.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Learning &amp; Growth:</a:t>
            </a:r>
            <a:r>
              <a:rPr lang="en" sz="1100">
                <a:solidFill>
                  <a:schemeClr val="dk1"/>
                </a:solidFill>
              </a:rPr>
              <a:t> Gained hands-on experience with full-stack development, authentication, database management, and real-time features.</a:t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9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n and papers with check marks&#10;&#10;Description automatically generated" id="234" name="Google Shape;234;p39"/>
          <p:cNvPicPr preferRelativeResize="0"/>
          <p:nvPr/>
        </p:nvPicPr>
        <p:blipFill rotWithShape="1">
          <a:blip r:embed="rId3">
            <a:alphaModFix/>
          </a:blip>
          <a:srcRect b="13" l="0" r="6" t="17"/>
          <a:stretch/>
        </p:blipFill>
        <p:spPr>
          <a:xfrm>
            <a:off x="5650224" y="1398625"/>
            <a:ext cx="3251875" cy="229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-up of a thank you card&#10;&#10;Description automatically generated" id="239" name="Google Shape;239;p40"/>
          <p:cNvPicPr preferRelativeResize="0"/>
          <p:nvPr/>
        </p:nvPicPr>
        <p:blipFill rotWithShape="1">
          <a:blip r:embed="rId3">
            <a:alphaModFix/>
          </a:blip>
          <a:srcRect b="0" l="9710" r="9339" t="21904"/>
          <a:stretch/>
        </p:blipFill>
        <p:spPr>
          <a:xfrm>
            <a:off x="575375" y="402956"/>
            <a:ext cx="7993251" cy="43375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40"/>
          <p:cNvGrpSpPr/>
          <p:nvPr/>
        </p:nvGrpSpPr>
        <p:grpSpPr>
          <a:xfrm>
            <a:off x="3471621" y="3184902"/>
            <a:ext cx="2200759" cy="813661"/>
            <a:chOff x="3246895" y="3184902"/>
            <a:chExt cx="2200759" cy="813661"/>
          </a:xfrm>
        </p:grpSpPr>
        <p:sp>
          <p:nvSpPr>
            <p:cNvPr id="241" name="Google Shape;241;p40"/>
            <p:cNvSpPr/>
            <p:nvPr/>
          </p:nvSpPr>
          <p:spPr>
            <a:xfrm>
              <a:off x="3246895" y="3184902"/>
              <a:ext cx="2200759" cy="813661"/>
            </a:xfrm>
            <a:prstGeom prst="roundRect">
              <a:avLst>
                <a:gd fmla="val 12730" name="adj"/>
              </a:avLst>
            </a:prstGeom>
            <a:solidFill>
              <a:schemeClr val="lt1">
                <a:alpha val="43921"/>
              </a:schemeClr>
            </a:solidFill>
            <a:ln cap="flat" cmpd="sng" w="19050">
              <a:solidFill>
                <a:srgbClr val="A3C5ED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A close up of a logo&#10;&#10;Description automatically generated" id="242" name="Google Shape;242;p4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551416" y="3332885"/>
              <a:ext cx="1591717" cy="51769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30"/>
          <p:cNvGrpSpPr/>
          <p:nvPr/>
        </p:nvGrpSpPr>
        <p:grpSpPr>
          <a:xfrm>
            <a:off x="743919" y="1340601"/>
            <a:ext cx="7656162" cy="3161654"/>
            <a:chOff x="922150" y="1325103"/>
            <a:chExt cx="7656162" cy="3161654"/>
          </a:xfrm>
        </p:grpSpPr>
        <p:sp>
          <p:nvSpPr>
            <p:cNvPr id="154" name="Google Shape;154;p30"/>
            <p:cNvSpPr/>
            <p:nvPr/>
          </p:nvSpPr>
          <p:spPr>
            <a:xfrm>
              <a:off x="1376643" y="1571218"/>
              <a:ext cx="7201669" cy="2623250"/>
            </a:xfrm>
            <a:prstGeom prst="rect">
              <a:avLst/>
            </a:prstGeom>
            <a:solidFill>
              <a:srgbClr val="E8ECF8"/>
            </a:solidFill>
            <a:ln cap="flat" cmpd="sng" w="25400">
              <a:solidFill>
                <a:srgbClr val="2233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0"/>
            <p:cNvSpPr/>
            <p:nvPr/>
          </p:nvSpPr>
          <p:spPr>
            <a:xfrm>
              <a:off x="922150" y="1325103"/>
              <a:ext cx="697424" cy="3161654"/>
            </a:xfrm>
            <a:prstGeom prst="rect">
              <a:avLst/>
            </a:prstGeom>
            <a:solidFill>
              <a:srgbClr val="223366"/>
            </a:solidFill>
            <a:ln cap="flat" cmpd="sng" w="25400">
              <a:solidFill>
                <a:srgbClr val="2233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0"/>
            <p:cNvSpPr txBox="1"/>
            <p:nvPr/>
          </p:nvSpPr>
          <p:spPr>
            <a:xfrm>
              <a:off x="2859380" y="1823109"/>
              <a:ext cx="4409149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2000" u="none" cap="none" strike="noStrike">
                  <a:solidFill>
                    <a:srgbClr val="223366"/>
                  </a:solidFill>
                  <a:latin typeface="Arial"/>
                  <a:ea typeface="Arial"/>
                  <a:cs typeface="Arial"/>
                  <a:sym typeface="Arial"/>
                </a:rPr>
                <a:t>CAPSTONE PROJECT SHOWCASE</a:t>
              </a:r>
              <a:endParaRPr/>
            </a:p>
          </p:txBody>
        </p:sp>
        <p:sp>
          <p:nvSpPr>
            <p:cNvPr id="157" name="Google Shape;157;p30"/>
            <p:cNvSpPr txBox="1"/>
            <p:nvPr/>
          </p:nvSpPr>
          <p:spPr>
            <a:xfrm>
              <a:off x="1899598" y="3431892"/>
              <a:ext cx="6328712" cy="5123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474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600" u="none" cap="none" strike="noStrike">
                  <a:solidFill>
                    <a:srgbClr val="181818"/>
                  </a:solidFill>
                  <a:latin typeface="Arial"/>
                  <a:ea typeface="Arial"/>
                  <a:cs typeface="Arial"/>
                  <a:sym typeface="Arial"/>
                </a:rPr>
                <a:t>Abstract | Problem Statement | Project Overview | Proposed Solution | Technology Used | Modelling &amp; Results | Conclusion | Q&amp;A</a:t>
              </a:r>
              <a:endParaRPr b="0" i="0" sz="1600" u="none" cap="none" strike="noStrik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0"/>
            <p:cNvSpPr txBox="1"/>
            <p:nvPr/>
          </p:nvSpPr>
          <p:spPr>
            <a:xfrm>
              <a:off x="2402240" y="2534555"/>
              <a:ext cx="5323500" cy="8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474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1"/>
                  </a:solidFill>
                </a:rPr>
                <a:t>Recipe Sharing Platform with React and ExpressJS</a:t>
              </a:r>
              <a:endParaRPr b="1"/>
            </a:p>
            <a:p>
              <a:pPr indent="0" lvl="0" marL="0" marR="0" rtl="0" algn="ctr">
                <a:lnSpc>
                  <a:spcPct val="12474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</a:rPr>
                <a:t>(A real-time collaborative application for recipe management)</a:t>
              </a:r>
              <a:r>
                <a:rPr b="1" i="0" lang="en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 </a:t>
              </a:r>
              <a:endPara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4" name="Google Shape;164;p31"/>
          <p:cNvGrpSpPr/>
          <p:nvPr/>
        </p:nvGrpSpPr>
        <p:grpSpPr>
          <a:xfrm>
            <a:off x="735884" y="1305193"/>
            <a:ext cx="7719999" cy="3356658"/>
            <a:chOff x="712031" y="1201830"/>
            <a:chExt cx="7719999" cy="3356658"/>
          </a:xfrm>
        </p:grpSpPr>
        <p:grpSp>
          <p:nvGrpSpPr>
            <p:cNvPr id="165" name="Google Shape;165;p31"/>
            <p:cNvGrpSpPr/>
            <p:nvPr/>
          </p:nvGrpSpPr>
          <p:grpSpPr>
            <a:xfrm>
              <a:off x="712031" y="1201830"/>
              <a:ext cx="7719999" cy="676517"/>
              <a:chOff x="712031" y="1201830"/>
              <a:chExt cx="7719999" cy="676517"/>
            </a:xfrm>
          </p:grpSpPr>
          <p:sp>
            <p:nvSpPr>
              <p:cNvPr id="166" name="Google Shape;166;p31"/>
              <p:cNvSpPr/>
              <p:nvPr/>
            </p:nvSpPr>
            <p:spPr>
              <a:xfrm>
                <a:off x="1372430" y="1201830"/>
                <a:ext cx="7059600" cy="643500"/>
              </a:xfrm>
              <a:prstGeom prst="rect">
                <a:avLst/>
              </a:prstGeom>
              <a:solidFill>
                <a:srgbClr val="BAF8FF"/>
              </a:solidFill>
              <a:ln cap="flat" cmpd="sng" w="12700">
                <a:solidFill>
                  <a:srgbClr val="31EAF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9144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A web-based platform where users can create, share, and manage recipes in real-time.</a:t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31"/>
              <p:cNvSpPr/>
              <p:nvPr/>
            </p:nvSpPr>
            <p:spPr>
              <a:xfrm>
                <a:off x="712031" y="1234880"/>
                <a:ext cx="677333" cy="643467"/>
              </a:xfrm>
              <a:prstGeom prst="roundRect">
                <a:avLst>
                  <a:gd fmla="val 16667" name="adj"/>
                </a:avLst>
              </a:prstGeom>
              <a:solidFill>
                <a:srgbClr val="00717D"/>
              </a:solidFill>
              <a:ln cap="flat" cmpd="sng" w="12700">
                <a:solidFill>
                  <a:srgbClr val="00717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</a:t>
                </a:r>
                <a:endParaRPr/>
              </a:p>
            </p:txBody>
          </p:sp>
        </p:grpSp>
        <p:grpSp>
          <p:nvGrpSpPr>
            <p:cNvPr id="168" name="Google Shape;168;p31"/>
            <p:cNvGrpSpPr/>
            <p:nvPr/>
          </p:nvGrpSpPr>
          <p:grpSpPr>
            <a:xfrm>
              <a:off x="712031" y="2128260"/>
              <a:ext cx="7719937" cy="643467"/>
              <a:chOff x="712031" y="1974905"/>
              <a:chExt cx="7719937" cy="643467"/>
            </a:xfrm>
          </p:grpSpPr>
          <p:sp>
            <p:nvSpPr>
              <p:cNvPr id="169" name="Google Shape;169;p31"/>
              <p:cNvSpPr/>
              <p:nvPr/>
            </p:nvSpPr>
            <p:spPr>
              <a:xfrm>
                <a:off x="1372430" y="1974905"/>
                <a:ext cx="7059538" cy="643466"/>
              </a:xfrm>
              <a:prstGeom prst="rect">
                <a:avLst/>
              </a:prstGeom>
              <a:solidFill>
                <a:srgbClr val="DDDDDD"/>
              </a:solidFill>
              <a:ln cap="flat" cmpd="sng" w="12700">
                <a:solidFill>
                  <a:srgbClr val="9B9B9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9144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User authentication, real-time updates, document storage, and collaboration.</a:t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31"/>
              <p:cNvSpPr/>
              <p:nvPr/>
            </p:nvSpPr>
            <p:spPr>
              <a:xfrm>
                <a:off x="712031" y="1974905"/>
                <a:ext cx="677333" cy="643467"/>
              </a:xfrm>
              <a:prstGeom prst="roundRect">
                <a:avLst>
                  <a:gd fmla="val 16667" name="adj"/>
                </a:avLst>
              </a:prstGeom>
              <a:solidFill>
                <a:srgbClr val="4242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2</a:t>
                </a:r>
                <a:endParaRPr/>
              </a:p>
            </p:txBody>
          </p:sp>
        </p:grpSp>
        <p:grpSp>
          <p:nvGrpSpPr>
            <p:cNvPr id="171" name="Google Shape;171;p31"/>
            <p:cNvGrpSpPr/>
            <p:nvPr/>
          </p:nvGrpSpPr>
          <p:grpSpPr>
            <a:xfrm>
              <a:off x="712031" y="3021640"/>
              <a:ext cx="7719937" cy="643467"/>
              <a:chOff x="712031" y="2737676"/>
              <a:chExt cx="7719937" cy="643467"/>
            </a:xfrm>
          </p:grpSpPr>
          <p:sp>
            <p:nvSpPr>
              <p:cNvPr id="172" name="Google Shape;172;p31"/>
              <p:cNvSpPr/>
              <p:nvPr/>
            </p:nvSpPr>
            <p:spPr>
              <a:xfrm>
                <a:off x="1372430" y="2737676"/>
                <a:ext cx="7059538" cy="643466"/>
              </a:xfrm>
              <a:prstGeom prst="rect">
                <a:avLst/>
              </a:prstGeom>
              <a:solidFill>
                <a:srgbClr val="BAF8FF"/>
              </a:solidFill>
              <a:ln cap="flat" cmpd="sng" w="12700">
                <a:solidFill>
                  <a:srgbClr val="31EAF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9144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 MERN Stack (MongoDB, Express.js, React.js, Node.js).</a:t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31"/>
              <p:cNvSpPr/>
              <p:nvPr/>
            </p:nvSpPr>
            <p:spPr>
              <a:xfrm>
                <a:off x="712031" y="2737676"/>
                <a:ext cx="677333" cy="643467"/>
              </a:xfrm>
              <a:prstGeom prst="roundRect">
                <a:avLst>
                  <a:gd fmla="val 16667" name="adj"/>
                </a:avLst>
              </a:prstGeom>
              <a:solidFill>
                <a:srgbClr val="00717D"/>
              </a:solidFill>
              <a:ln cap="flat" cmpd="sng" w="12700">
                <a:solidFill>
                  <a:srgbClr val="00717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3</a:t>
                </a:r>
                <a:endParaRPr/>
              </a:p>
            </p:txBody>
          </p:sp>
        </p:grpSp>
        <p:grpSp>
          <p:nvGrpSpPr>
            <p:cNvPr id="174" name="Google Shape;174;p31"/>
            <p:cNvGrpSpPr/>
            <p:nvPr/>
          </p:nvGrpSpPr>
          <p:grpSpPr>
            <a:xfrm>
              <a:off x="712031" y="3915021"/>
              <a:ext cx="7719937" cy="643467"/>
              <a:chOff x="712031" y="3477701"/>
              <a:chExt cx="7719937" cy="643467"/>
            </a:xfrm>
          </p:grpSpPr>
          <p:sp>
            <p:nvSpPr>
              <p:cNvPr id="175" name="Google Shape;175;p31"/>
              <p:cNvSpPr/>
              <p:nvPr/>
            </p:nvSpPr>
            <p:spPr>
              <a:xfrm>
                <a:off x="1372430" y="3477701"/>
                <a:ext cx="7059538" cy="643466"/>
              </a:xfrm>
              <a:prstGeom prst="rect">
                <a:avLst/>
              </a:prstGeom>
              <a:solidFill>
                <a:srgbClr val="DDDDDD"/>
              </a:solidFill>
              <a:ln cap="flat" cmpd="sng" w="12700">
                <a:solidFill>
                  <a:srgbClr val="9B9B9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9144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Emphasizes seamless user experience with intuitive UI/UX, enabling effortless recipe discovery, sharing, and collaboration in real-time.</a:t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31"/>
              <p:cNvSpPr/>
              <p:nvPr/>
            </p:nvSpPr>
            <p:spPr>
              <a:xfrm>
                <a:off x="712031" y="3477701"/>
                <a:ext cx="677333" cy="643467"/>
              </a:xfrm>
              <a:prstGeom prst="roundRect">
                <a:avLst>
                  <a:gd fmla="val 16667" name="adj"/>
                </a:avLst>
              </a:prstGeom>
              <a:solidFill>
                <a:srgbClr val="4242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4</a:t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" name="Google Shape;182;p32"/>
          <p:cNvGrpSpPr/>
          <p:nvPr/>
        </p:nvGrpSpPr>
        <p:grpSpPr>
          <a:xfrm>
            <a:off x="5699883" y="1288468"/>
            <a:ext cx="3189304" cy="2766856"/>
            <a:chOff x="4578211" y="760307"/>
            <a:chExt cx="4510006" cy="3741355"/>
          </a:xfrm>
        </p:grpSpPr>
        <p:pic>
          <p:nvPicPr>
            <p:cNvPr descr="A purple question mark with gears&#10;&#10;Description automatically generated" id="183" name="Google Shape;183;p32"/>
            <p:cNvPicPr preferRelativeResize="0"/>
            <p:nvPr/>
          </p:nvPicPr>
          <p:blipFill rotWithShape="1">
            <a:blip r:embed="rId3">
              <a:alphaModFix/>
            </a:blip>
            <a:srcRect b="11567" l="11111" r="10940" t="10028"/>
            <a:stretch/>
          </p:blipFill>
          <p:spPr>
            <a:xfrm>
              <a:off x="5486396" y="760307"/>
              <a:ext cx="3601821" cy="36228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Businessman with clipboard" id="184" name="Google Shape;184;p32"/>
            <p:cNvPicPr preferRelativeResize="0"/>
            <p:nvPr/>
          </p:nvPicPr>
          <p:blipFill rotWithShape="1">
            <a:blip r:embed="rId4">
              <a:alphaModFix/>
            </a:blip>
            <a:srcRect b="46" l="0" r="0" t="0"/>
            <a:stretch/>
          </p:blipFill>
          <p:spPr>
            <a:xfrm>
              <a:off x="4578211" y="2188308"/>
              <a:ext cx="2340981" cy="231335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5" name="Google Shape;185;p32"/>
          <p:cNvSpPr txBox="1"/>
          <p:nvPr/>
        </p:nvSpPr>
        <p:spPr>
          <a:xfrm>
            <a:off x="142495" y="1284891"/>
            <a:ext cx="5058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3736" lvl="0" marL="17373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b="1" lang="en"/>
              <a:t>Difficulty in managing and sharing recipes across different platforms.</a:t>
            </a:r>
            <a:endParaRPr b="1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Lack of a centralized repository with real-time collaboration features.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No easy way to categorize, store, and modify recipes collaboratively.</a:t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173736" lvl="0" marL="17373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Project Overview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3"/>
          <p:cNvSpPr txBox="1"/>
          <p:nvPr/>
        </p:nvSpPr>
        <p:spPr>
          <a:xfrm>
            <a:off x="143805" y="1142014"/>
            <a:ext cx="5055000" cy="19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3736" lvl="0" marL="17373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lang="en"/>
              <a:t>The platform allows users to:</a:t>
            </a:r>
            <a:endParaRPr b="1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/>
              <a:t>Create, edit, and delete recipes.</a:t>
            </a:r>
            <a:endParaRPr b="1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/>
              <a:t>Share recipes with other users.</a:t>
            </a:r>
            <a:endParaRPr b="1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/>
              <a:t>Collaborate and edit in real-time.</a:t>
            </a:r>
            <a:endParaRPr b="1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/>
              <a:t>Authenticate users securely.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Focus on scalability and ease of use.</a:t>
            </a:r>
            <a:endParaRPr b="1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descr="Person writing on whiteboard" id="192" name="Google Shape;192;p33"/>
          <p:cNvPicPr preferRelativeResize="0"/>
          <p:nvPr/>
        </p:nvPicPr>
        <p:blipFill rotWithShape="1">
          <a:blip r:embed="rId3">
            <a:alphaModFix/>
          </a:blip>
          <a:srcRect b="0" l="0" r="17" t="0"/>
          <a:stretch/>
        </p:blipFill>
        <p:spPr>
          <a:xfrm>
            <a:off x="5419077" y="1360299"/>
            <a:ext cx="3453703" cy="27471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4"/>
          <p:cNvSpPr txBox="1"/>
          <p:nvPr/>
        </p:nvSpPr>
        <p:spPr>
          <a:xfrm>
            <a:off x="126996" y="1134562"/>
            <a:ext cx="8466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Develop a full-stack application using React for the frontend and Express.js for the backend.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Use MongoDB for recipe storage and real-time updates with WebSockets.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Implement user authentication and authorization.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Responsive UI for seamless experience across devices.</a:t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Technology used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5"/>
          <p:cNvSpPr txBox="1"/>
          <p:nvPr/>
        </p:nvSpPr>
        <p:spPr>
          <a:xfrm>
            <a:off x="406545" y="1083225"/>
            <a:ext cx="6472500" cy="25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</a:t>
            </a:r>
            <a:r>
              <a:rPr b="1" lang="en" sz="1500">
                <a:solidFill>
                  <a:schemeClr val="dk1"/>
                </a:solidFill>
              </a:rPr>
              <a:t>Frontend:</a:t>
            </a:r>
            <a:r>
              <a:rPr lang="en" sz="1500">
                <a:solidFill>
                  <a:schemeClr val="dk1"/>
                </a:solidFill>
              </a:rPr>
              <a:t> React.js (Component-based UI, Hooks, State Management).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b="1" lang="en" sz="1500">
                <a:solidFill>
                  <a:schemeClr val="dk1"/>
                </a:solidFill>
              </a:rPr>
              <a:t>Backend:</a:t>
            </a:r>
            <a:r>
              <a:rPr lang="en" sz="1500">
                <a:solidFill>
                  <a:schemeClr val="dk1"/>
                </a:solidFill>
              </a:rPr>
              <a:t> Express.js (REST API, authentication, real-time WebSockets).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b="1" lang="en" sz="1500">
                <a:solidFill>
                  <a:schemeClr val="dk1"/>
                </a:solidFill>
              </a:rPr>
              <a:t>Database:</a:t>
            </a:r>
            <a:r>
              <a:rPr lang="en" sz="1500">
                <a:solidFill>
                  <a:schemeClr val="dk1"/>
                </a:solidFill>
              </a:rPr>
              <a:t> MongoDB (Document-oriented storage, flexible schema).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b="1" lang="en" sz="1500">
                <a:solidFill>
                  <a:schemeClr val="dk1"/>
                </a:solidFill>
              </a:rPr>
              <a:t>Authentication:</a:t>
            </a:r>
            <a:r>
              <a:rPr lang="en" sz="1500">
                <a:solidFill>
                  <a:schemeClr val="dk1"/>
                </a:solidFill>
              </a:rPr>
              <a:t> JSON Web Tokens (JWT) for secure user access.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b="1" lang="en" sz="1500">
                <a:solidFill>
                  <a:schemeClr val="dk1"/>
                </a:solidFill>
              </a:rPr>
              <a:t>Real-time Features:</a:t>
            </a:r>
            <a:r>
              <a:rPr lang="en" sz="1500">
                <a:solidFill>
                  <a:schemeClr val="dk1"/>
                </a:solidFill>
              </a:rPr>
              <a:t> WebSockets for live updates.</a:t>
            </a:r>
            <a:endParaRPr sz="1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Modelling &amp; Result</a:t>
            </a:r>
            <a:endParaRPr/>
          </a:p>
        </p:txBody>
      </p:sp>
      <p:sp>
        <p:nvSpPr>
          <p:cNvPr id="210" name="Google Shape;210;p36"/>
          <p:cNvSpPr/>
          <p:nvPr/>
        </p:nvSpPr>
        <p:spPr>
          <a:xfrm>
            <a:off x="1456841" y="1243419"/>
            <a:ext cx="6548034" cy="3483567"/>
          </a:xfrm>
          <a:prstGeom prst="rect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600" y="1656600"/>
            <a:ext cx="3689899" cy="3023649"/>
          </a:xfrm>
          <a:prstGeom prst="rect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2" name="Google Shape;21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6350" y="1656600"/>
            <a:ext cx="4969402" cy="279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Modelling &amp; Result</a:t>
            </a:r>
            <a:endParaRPr/>
          </a:p>
        </p:txBody>
      </p:sp>
      <p:sp>
        <p:nvSpPr>
          <p:cNvPr id="218" name="Google Shape;218;p37"/>
          <p:cNvSpPr/>
          <p:nvPr/>
        </p:nvSpPr>
        <p:spPr>
          <a:xfrm>
            <a:off x="1456841" y="1243419"/>
            <a:ext cx="6548034" cy="3483567"/>
          </a:xfrm>
          <a:prstGeom prst="rect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0250" y="1294075"/>
            <a:ext cx="5903477" cy="362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8975" y="976960"/>
            <a:ext cx="6548026" cy="4016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